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handoutMasterIdLst>
    <p:handoutMasterId r:id="rId17"/>
  </p:handoutMasterIdLst>
  <p:sldIdLst>
    <p:sldId id="256" r:id="rId5"/>
    <p:sldId id="267" r:id="rId6"/>
    <p:sldId id="264" r:id="rId7"/>
    <p:sldId id="265" r:id="rId8"/>
    <p:sldId id="257" r:id="rId9"/>
    <p:sldId id="266" r:id="rId10"/>
    <p:sldId id="258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22-11-2019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91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9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13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68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4267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7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4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9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2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92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50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ketingscriptie.nl/4c-model-marketingmix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524000" y="379413"/>
            <a:ext cx="9144000" cy="992187"/>
          </a:xfrm>
        </p:spPr>
        <p:txBody>
          <a:bodyPr anchor="t"/>
          <a:lstStyle/>
          <a:p>
            <a:r>
              <a:rPr lang="nl-NL" sz="4400" b="1" dirty="0" smtClean="0"/>
              <a:t>De 4 C’s verwerken</a:t>
            </a:r>
            <a:endParaRPr lang="nl-NL" sz="4400" b="1" dirty="0"/>
          </a:p>
        </p:txBody>
      </p:sp>
      <p:pic>
        <p:nvPicPr>
          <p:cNvPr id="1026" name="Picture 2" descr="4c model marketingm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127" y="1490568"/>
            <a:ext cx="8129746" cy="344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B050"/>
                </a:solidFill>
              </a:rPr>
              <a:t>Nieuw marketingmix</a:t>
            </a:r>
            <a:endParaRPr lang="nl-NL" b="1" dirty="0">
              <a:solidFill>
                <a:srgbClr val="00B050"/>
              </a:solidFill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769758" y="1246852"/>
            <a:ext cx="1006736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nl-NL" sz="1600" b="1" dirty="0" smtClean="0">
              <a:latin typeface="+mn-lt"/>
            </a:endParaRPr>
          </a:p>
          <a:p>
            <a:endParaRPr lang="nl-NL" sz="4000" b="1" dirty="0" smtClean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endParaRPr lang="nl-NL" sz="4000" b="1" dirty="0" smtClean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endParaRPr lang="nl-NL" sz="2000" i="1" dirty="0" smtClean="0">
              <a:latin typeface="+mn-lt"/>
            </a:endParaRPr>
          </a:p>
          <a:p>
            <a:endParaRPr lang="nl-NL" sz="2000" i="1" dirty="0" smtClean="0">
              <a:latin typeface="+mn-lt"/>
            </a:endParaRPr>
          </a:p>
          <a:p>
            <a:endParaRPr lang="nl-NL" sz="2000" dirty="0" smtClean="0">
              <a:latin typeface="+mn-lt"/>
            </a:endParaRPr>
          </a:p>
          <a:p>
            <a:endParaRPr lang="nl-NL" sz="2000" dirty="0" smtClean="0">
              <a:latin typeface="+mn-lt"/>
            </a:endParaRPr>
          </a:p>
        </p:txBody>
      </p:sp>
      <p:pic>
        <p:nvPicPr>
          <p:cNvPr id="20" name="Picture 2" descr="4c model marketingmix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099" y="1323516"/>
            <a:ext cx="6670327" cy="282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3210630" y="4589584"/>
            <a:ext cx="6320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4D4D4D"/>
                </a:solidFill>
                <a:latin typeface="Open Sans"/>
              </a:rPr>
              <a:t>Wat is voor de klant het makkelijkst en de beste plek?</a:t>
            </a:r>
          </a:p>
        </p:txBody>
      </p:sp>
      <p:pic>
        <p:nvPicPr>
          <p:cNvPr id="8" name="Picture 2" descr="4c model marketingmi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45" t="25209" r="24252" b="1466"/>
          <a:stretch/>
        </p:blipFill>
        <p:spPr bwMode="auto">
          <a:xfrm>
            <a:off x="6421262" y="2025500"/>
            <a:ext cx="1714500" cy="207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15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B050"/>
                </a:solidFill>
              </a:rPr>
              <a:t>Nieuw marketingmix</a:t>
            </a:r>
            <a:endParaRPr lang="nl-NL" b="1" dirty="0">
              <a:solidFill>
                <a:srgbClr val="00B050"/>
              </a:solidFill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769758" y="1246852"/>
            <a:ext cx="1006736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nl-NL" sz="1600" b="1" dirty="0" smtClean="0">
              <a:latin typeface="+mn-lt"/>
            </a:endParaRPr>
          </a:p>
          <a:p>
            <a:endParaRPr lang="nl-NL" sz="4000" b="1" dirty="0" smtClean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endParaRPr lang="nl-NL" sz="4000" b="1" dirty="0" smtClean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endParaRPr lang="nl-NL" sz="2000" i="1" dirty="0" smtClean="0">
              <a:latin typeface="+mn-lt"/>
            </a:endParaRPr>
          </a:p>
          <a:p>
            <a:endParaRPr lang="nl-NL" sz="2000" i="1" dirty="0" smtClean="0">
              <a:latin typeface="+mn-lt"/>
            </a:endParaRPr>
          </a:p>
          <a:p>
            <a:endParaRPr lang="nl-NL" sz="2000" dirty="0" smtClean="0">
              <a:latin typeface="+mn-lt"/>
            </a:endParaRPr>
          </a:p>
          <a:p>
            <a:endParaRPr lang="nl-NL" sz="2000" dirty="0" smtClean="0">
              <a:latin typeface="+mn-lt"/>
            </a:endParaRPr>
          </a:p>
        </p:txBody>
      </p:sp>
      <p:pic>
        <p:nvPicPr>
          <p:cNvPr id="20" name="Picture 2" descr="4c model marketingmix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099" y="1323516"/>
            <a:ext cx="6670327" cy="282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7466107" y="4560014"/>
            <a:ext cx="6320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>
                <a:solidFill>
                  <a:srgbClr val="4D4D4D"/>
                </a:solidFill>
                <a:latin typeface="Open Sans"/>
              </a:rPr>
              <a:t>Hoe communiceer ik met de klant?</a:t>
            </a:r>
            <a:endParaRPr lang="nl-NL" dirty="0">
              <a:solidFill>
                <a:srgbClr val="4D4D4D"/>
              </a:solidFill>
              <a:latin typeface="Open Sans"/>
            </a:endParaRPr>
          </a:p>
        </p:txBody>
      </p:sp>
      <p:pic>
        <p:nvPicPr>
          <p:cNvPr id="7" name="Picture 2" descr="4c model marketingmi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3" t="26451"/>
          <a:stretch/>
        </p:blipFill>
        <p:spPr bwMode="auto">
          <a:xfrm>
            <a:off x="8112369" y="2072054"/>
            <a:ext cx="1644057" cy="208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35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B050"/>
                </a:solidFill>
              </a:rPr>
              <a:t>Nieuw marketingmix</a:t>
            </a:r>
            <a:endParaRPr lang="nl-NL" b="1" dirty="0">
              <a:solidFill>
                <a:srgbClr val="00B050"/>
              </a:solidFill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769758" y="1246852"/>
            <a:ext cx="1006736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nl-NL" sz="1600" b="1" dirty="0" smtClean="0">
              <a:latin typeface="+mn-lt"/>
            </a:endParaRPr>
          </a:p>
          <a:p>
            <a:endParaRPr lang="nl-NL" sz="4000" b="1" dirty="0" smtClean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endParaRPr lang="nl-NL" sz="4000" b="1" dirty="0" smtClean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endParaRPr lang="nl-NL" sz="2000" i="1" dirty="0" smtClean="0">
              <a:latin typeface="+mn-lt"/>
            </a:endParaRPr>
          </a:p>
          <a:p>
            <a:endParaRPr lang="nl-NL" sz="2000" i="1" dirty="0" smtClean="0">
              <a:latin typeface="+mn-lt"/>
            </a:endParaRPr>
          </a:p>
          <a:p>
            <a:endParaRPr lang="nl-NL" sz="2000" dirty="0" smtClean="0">
              <a:latin typeface="+mn-lt"/>
            </a:endParaRPr>
          </a:p>
          <a:p>
            <a:endParaRPr lang="nl-NL" sz="2000" dirty="0" smtClean="0">
              <a:latin typeface="+mn-lt"/>
            </a:endParaRPr>
          </a:p>
        </p:txBody>
      </p:sp>
      <p:pic>
        <p:nvPicPr>
          <p:cNvPr id="20" name="Picture 2" descr="4c model marketingm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099" y="1323516"/>
            <a:ext cx="6670327" cy="282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3261146" y="4419338"/>
            <a:ext cx="63202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b="1" dirty="0">
                <a:solidFill>
                  <a:srgbClr val="0070C0"/>
                </a:solidFill>
              </a:rPr>
              <a:t>Het 4C model voor je marketingmix</a:t>
            </a:r>
          </a:p>
          <a:p>
            <a:pPr algn="ctr"/>
            <a:endParaRPr lang="nl-NL" dirty="0" smtClean="0">
              <a:hlinkClick r:id="rId3"/>
            </a:endParaRPr>
          </a:p>
          <a:p>
            <a:pPr algn="ctr"/>
            <a:r>
              <a:rPr lang="nl-NL" dirty="0" smtClean="0">
                <a:hlinkClick r:id="rId3"/>
              </a:rPr>
              <a:t>https</a:t>
            </a:r>
            <a:r>
              <a:rPr lang="nl-NL" dirty="0">
                <a:hlinkClick r:id="rId3"/>
              </a:rPr>
              <a:t>://www.marketingscriptie.nl/4c-model-marketingmix/</a:t>
            </a:r>
            <a:endParaRPr lang="nl-NL" dirty="0">
              <a:solidFill>
                <a:srgbClr val="4D4D4D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76515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Herhaling periode 1</a:t>
            </a:r>
            <a:endParaRPr lang="nl-NL" dirty="0"/>
          </a:p>
        </p:txBody>
      </p:sp>
      <p:sp>
        <p:nvSpPr>
          <p:cNvPr id="15" name="TextBox 11"/>
          <p:cNvSpPr txBox="1"/>
          <p:nvPr/>
        </p:nvSpPr>
        <p:spPr>
          <a:xfrm>
            <a:off x="838200" y="1586251"/>
            <a:ext cx="716279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Missie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en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visie</a:t>
            </a:r>
            <a:endParaRPr lang="en-US" sz="3600" b="1" dirty="0" smtClean="0">
              <a:solidFill>
                <a:srgbClr val="FF0000"/>
              </a:solidFill>
              <a:latin typeface="Agency FB" pitchFamily="34" charset="0"/>
              <a:cs typeface="+mn-cs"/>
            </a:endParaRPr>
          </a:p>
        </p:txBody>
      </p:sp>
      <p:graphicFrame>
        <p:nvGraphicFramePr>
          <p:cNvPr id="14" name="Tabe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424899"/>
              </p:ext>
            </p:extLst>
          </p:nvPr>
        </p:nvGraphicFramePr>
        <p:xfrm>
          <a:off x="1644162" y="2294791"/>
          <a:ext cx="8505092" cy="3605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2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2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4018">
                <a:tc>
                  <a:txBody>
                    <a:bodyPr/>
                    <a:lstStyle/>
                    <a:p>
                      <a:pPr algn="ctr"/>
                      <a:r>
                        <a:rPr lang="nl-NL" sz="2800" b="1" dirty="0"/>
                        <a:t>Missie</a:t>
                      </a:r>
                      <a:endParaRPr lang="nl-NL" sz="2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b="1" dirty="0"/>
                        <a:t>Visie</a:t>
                      </a:r>
                      <a:endParaRPr lang="nl-NL" sz="28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18">
                <a:tc>
                  <a:txBody>
                    <a:bodyPr/>
                    <a:lstStyle/>
                    <a:p>
                      <a:pPr algn="ctr"/>
                      <a:r>
                        <a:rPr lang="nl-NL" sz="2800"/>
                        <a:t>Waarvoor we staan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Waarvoor we gaan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533"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Gericht op organisatie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Gericht op omgeving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8036">
                <a:tc>
                  <a:txBody>
                    <a:bodyPr/>
                    <a:lstStyle/>
                    <a:p>
                      <a:pPr algn="ctr"/>
                      <a:r>
                        <a:rPr lang="nl-NL" sz="2800"/>
                        <a:t>Wie zijn we?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Hoe gaan we met de wereld om?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533">
                <a:tc>
                  <a:txBody>
                    <a:bodyPr/>
                    <a:lstStyle/>
                    <a:p>
                      <a:pPr algn="ctr"/>
                      <a:r>
                        <a:rPr lang="nl-NL" sz="2800"/>
                        <a:t>Identiteit, waarden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Toekomst, droom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533">
                <a:tc>
                  <a:txBody>
                    <a:bodyPr/>
                    <a:lstStyle/>
                    <a:p>
                      <a:pPr algn="ctr"/>
                      <a:r>
                        <a:rPr lang="nl-NL" sz="2800"/>
                        <a:t>Vanuit een lang verleden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Vanuit de verre toekomst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4533"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In principe tijdloos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Kan worden bijgesteld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6" name="Afbeelding 1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254" y="206983"/>
            <a:ext cx="1836322" cy="183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3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Herhaling periode 1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476" y="2677418"/>
            <a:ext cx="3942283" cy="3353207"/>
          </a:xfrm>
          <a:prstGeom prst="rect">
            <a:avLst/>
          </a:prstGeom>
        </p:spPr>
      </p:pic>
      <p:sp>
        <p:nvSpPr>
          <p:cNvPr id="7" name="TextBox 11"/>
          <p:cNvSpPr txBox="1"/>
          <p:nvPr/>
        </p:nvSpPr>
        <p:spPr>
          <a:xfrm>
            <a:off x="838200" y="1600200"/>
            <a:ext cx="71627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Marketingmix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 – </a:t>
            </a:r>
            <a:r>
              <a:rPr lang="en-US" sz="3600" b="1" dirty="0" smtClean="0">
                <a:solidFill>
                  <a:srgbClr val="FF0000"/>
                </a:solidFill>
                <a:latin typeface="Agency FB" pitchFamily="34" charset="0"/>
                <a:cs typeface="+mn-cs"/>
              </a:rPr>
              <a:t>4 P’s</a:t>
            </a:r>
            <a:endParaRPr lang="en-US" sz="3600" b="1" dirty="0" smtClean="0">
              <a:solidFill>
                <a:srgbClr val="FF0000"/>
              </a:solidFill>
              <a:latin typeface="Agency FB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i="1" dirty="0">
                <a:latin typeface="Agency FB" panose="020B0503020202020204" pitchFamily="34" charset="0"/>
              </a:rPr>
              <a:t>Het ‘recept’ dat bepaalt of een product succes heeft of niet.</a:t>
            </a:r>
            <a:endParaRPr lang="en-US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gency FB" pitchFamily="34" charset="0"/>
              <a:cs typeface="+mn-cs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8940290" y="2892946"/>
            <a:ext cx="6019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Personeel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 (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5e)</a:t>
            </a:r>
            <a:endParaRPr lang="en-US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gency FB" pitchFamily="34" charset="0"/>
              <a:cs typeface="+mn-cs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3339" y="2827797"/>
            <a:ext cx="571630" cy="530407"/>
          </a:xfrm>
          <a:prstGeom prst="rect">
            <a:avLst/>
          </a:prstGeom>
        </p:spPr>
      </p:pic>
      <p:sp>
        <p:nvSpPr>
          <p:cNvPr id="10" name="TextBox 11"/>
          <p:cNvSpPr txBox="1"/>
          <p:nvPr/>
        </p:nvSpPr>
        <p:spPr>
          <a:xfrm>
            <a:off x="8940290" y="4142251"/>
            <a:ext cx="6019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Presentatie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 (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6e)</a:t>
            </a:r>
            <a:endParaRPr lang="en-US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gency FB" pitchFamily="34" charset="0"/>
              <a:cs typeface="+mn-cs"/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963" y="3892298"/>
            <a:ext cx="1316153" cy="8370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940290" y="5430462"/>
            <a:ext cx="6019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Paarse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koe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 (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7e)</a:t>
            </a:r>
            <a:endParaRPr lang="en-US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gency FB" pitchFamily="34" charset="0"/>
              <a:cs typeface="+mn-cs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167" y="5058028"/>
            <a:ext cx="819975" cy="822586"/>
          </a:xfrm>
          <a:prstGeom prst="rect">
            <a:avLst/>
          </a:prstGeom>
        </p:spPr>
      </p:pic>
      <p:pic>
        <p:nvPicPr>
          <p:cNvPr id="1030" name="Picture 6" descr="Afbeeldingsresultaat voor plus sig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02" b="89534" l="0" r="957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307" y="3838164"/>
            <a:ext cx="1077456" cy="113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1"/>
          <p:cNvSpPr txBox="1"/>
          <p:nvPr/>
        </p:nvSpPr>
        <p:spPr>
          <a:xfrm>
            <a:off x="838200" y="1586251"/>
            <a:ext cx="7162799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Marketingmix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 – </a:t>
            </a:r>
            <a:r>
              <a:rPr lang="en-US" sz="3600" b="1" dirty="0" smtClean="0">
                <a:solidFill>
                  <a:srgbClr val="FF0000"/>
                </a:solidFill>
                <a:latin typeface="Agency FB" pitchFamily="34" charset="0"/>
                <a:cs typeface="+mn-cs"/>
              </a:rPr>
              <a:t>7 </a:t>
            </a:r>
            <a:r>
              <a:rPr lang="en-US" sz="3600" b="1" dirty="0" smtClean="0">
                <a:solidFill>
                  <a:srgbClr val="FF0000"/>
                </a:solidFill>
                <a:latin typeface="Agency FB" pitchFamily="34" charset="0"/>
                <a:cs typeface="+mn-cs"/>
              </a:rPr>
              <a:t>P’s</a:t>
            </a:r>
            <a:endParaRPr lang="en-US" sz="3600" b="1" dirty="0" smtClean="0">
              <a:solidFill>
                <a:srgbClr val="FF0000"/>
              </a:solidFill>
              <a:latin typeface="Agency FB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i="1" dirty="0">
                <a:latin typeface="Agency FB" panose="020B0503020202020204" pitchFamily="34" charset="0"/>
              </a:rPr>
              <a:t>Het ‘recept’ dat bepaalt of een product succes heeft of niet.</a:t>
            </a:r>
            <a:endParaRPr lang="en-US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gency FB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48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Herhaling periode 1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89476" y="2677418"/>
            <a:ext cx="3942283" cy="3353207"/>
          </a:xfrm>
          <a:prstGeom prst="rect">
            <a:avLst/>
          </a:prstGeom>
        </p:spPr>
      </p:pic>
      <p:sp>
        <p:nvSpPr>
          <p:cNvPr id="7" name="TextBox 11"/>
          <p:cNvSpPr txBox="1"/>
          <p:nvPr/>
        </p:nvSpPr>
        <p:spPr>
          <a:xfrm>
            <a:off x="838200" y="1600200"/>
            <a:ext cx="71627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Marketingmix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 – </a:t>
            </a:r>
            <a:r>
              <a:rPr lang="en-US" sz="3600" b="1" dirty="0" smtClean="0">
                <a:solidFill>
                  <a:srgbClr val="FF0000"/>
                </a:solidFill>
                <a:latin typeface="Agency FB" pitchFamily="34" charset="0"/>
                <a:cs typeface="+mn-cs"/>
              </a:rPr>
              <a:t>4 P’s</a:t>
            </a:r>
            <a:endParaRPr lang="en-US" sz="3600" b="1" dirty="0" smtClean="0">
              <a:solidFill>
                <a:srgbClr val="FF0000"/>
              </a:solidFill>
              <a:latin typeface="Agency FB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i="1" dirty="0">
                <a:latin typeface="Agency FB" panose="020B0503020202020204" pitchFamily="34" charset="0"/>
              </a:rPr>
              <a:t>Het ‘recept’ dat bepaalt of een product succes heeft of niet.</a:t>
            </a:r>
            <a:endParaRPr lang="en-US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gency FB" pitchFamily="34" charset="0"/>
              <a:cs typeface="+mn-cs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8940290" y="2892946"/>
            <a:ext cx="6019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 smtClean="0">
                <a:solidFill>
                  <a:schemeClr val="bg1">
                    <a:lumMod val="75000"/>
                  </a:schemeClr>
                </a:solidFill>
                <a:latin typeface="Agency FB" pitchFamily="34" charset="0"/>
                <a:cs typeface="+mn-cs"/>
              </a:rPr>
              <a:t>Personeel</a:t>
            </a: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Agency FB" pitchFamily="34" charset="0"/>
                <a:cs typeface="+mn-cs"/>
              </a:rPr>
              <a:t> (</a:t>
            </a: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Agency FB" pitchFamily="34" charset="0"/>
                <a:cs typeface="+mn-cs"/>
              </a:rPr>
              <a:t>5e)</a:t>
            </a:r>
            <a:endParaRPr lang="en-US" sz="2000" b="1" dirty="0" smtClean="0">
              <a:solidFill>
                <a:schemeClr val="bg1">
                  <a:lumMod val="75000"/>
                </a:schemeClr>
              </a:solidFill>
              <a:latin typeface="Agency FB" pitchFamily="34" charset="0"/>
              <a:cs typeface="+mn-cs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13339" y="2827797"/>
            <a:ext cx="571630" cy="530407"/>
          </a:xfrm>
          <a:prstGeom prst="rect">
            <a:avLst/>
          </a:prstGeom>
        </p:spPr>
      </p:pic>
      <p:sp>
        <p:nvSpPr>
          <p:cNvPr id="10" name="TextBox 11"/>
          <p:cNvSpPr txBox="1"/>
          <p:nvPr/>
        </p:nvSpPr>
        <p:spPr>
          <a:xfrm>
            <a:off x="8940290" y="4142251"/>
            <a:ext cx="6019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 smtClean="0">
                <a:solidFill>
                  <a:schemeClr val="bg1">
                    <a:lumMod val="75000"/>
                  </a:schemeClr>
                </a:solidFill>
                <a:latin typeface="Agency FB" pitchFamily="34" charset="0"/>
                <a:cs typeface="+mn-cs"/>
              </a:rPr>
              <a:t>Presentatie</a:t>
            </a: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Agency FB" pitchFamily="34" charset="0"/>
                <a:cs typeface="+mn-cs"/>
              </a:rPr>
              <a:t> (</a:t>
            </a: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Agency FB" pitchFamily="34" charset="0"/>
                <a:cs typeface="+mn-cs"/>
              </a:rPr>
              <a:t>6e)</a:t>
            </a:r>
            <a:endParaRPr lang="en-US" sz="2000" b="1" dirty="0" smtClean="0">
              <a:solidFill>
                <a:schemeClr val="bg1">
                  <a:lumMod val="75000"/>
                </a:schemeClr>
              </a:solidFill>
              <a:latin typeface="Agency FB" pitchFamily="34" charset="0"/>
              <a:cs typeface="+mn-cs"/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963" y="3892298"/>
            <a:ext cx="1316153" cy="8370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940290" y="5430462"/>
            <a:ext cx="6019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 smtClean="0">
                <a:solidFill>
                  <a:schemeClr val="bg1">
                    <a:lumMod val="75000"/>
                  </a:schemeClr>
                </a:solidFill>
                <a:latin typeface="Agency FB" pitchFamily="34" charset="0"/>
                <a:cs typeface="+mn-cs"/>
              </a:rPr>
              <a:t>Paarse</a:t>
            </a: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Agency FB" pitchFamily="34" charset="0"/>
                <a:cs typeface="+mn-cs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75000"/>
                  </a:schemeClr>
                </a:solidFill>
                <a:latin typeface="Agency FB" pitchFamily="34" charset="0"/>
                <a:cs typeface="+mn-cs"/>
              </a:rPr>
              <a:t>koe</a:t>
            </a: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Agency FB" pitchFamily="34" charset="0"/>
                <a:cs typeface="+mn-cs"/>
              </a:rPr>
              <a:t> (</a:t>
            </a: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Agency FB" pitchFamily="34" charset="0"/>
                <a:cs typeface="+mn-cs"/>
              </a:rPr>
              <a:t>7e)</a:t>
            </a:r>
            <a:endParaRPr lang="en-US" sz="2000" b="1" dirty="0" smtClean="0">
              <a:solidFill>
                <a:schemeClr val="bg1">
                  <a:lumMod val="75000"/>
                </a:schemeClr>
              </a:solidFill>
              <a:latin typeface="Agency FB" pitchFamily="34" charset="0"/>
              <a:cs typeface="+mn-cs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167" y="5058028"/>
            <a:ext cx="819975" cy="822586"/>
          </a:xfrm>
          <a:prstGeom prst="rect">
            <a:avLst/>
          </a:prstGeom>
        </p:spPr>
      </p:pic>
      <p:pic>
        <p:nvPicPr>
          <p:cNvPr id="1030" name="Picture 6" descr="Afbeeldingsresultaat voor plus sign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02" b="89534" l="0" r="957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307" y="3838164"/>
            <a:ext cx="1077456" cy="113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1"/>
          <p:cNvSpPr txBox="1"/>
          <p:nvPr/>
        </p:nvSpPr>
        <p:spPr>
          <a:xfrm>
            <a:off x="838200" y="1586251"/>
            <a:ext cx="7162799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Marketingmix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 – </a:t>
            </a:r>
            <a:r>
              <a:rPr lang="en-US" sz="3600" b="1" dirty="0" smtClean="0">
                <a:solidFill>
                  <a:srgbClr val="FF0000"/>
                </a:solidFill>
                <a:latin typeface="Agency FB" pitchFamily="34" charset="0"/>
                <a:cs typeface="+mn-cs"/>
              </a:rPr>
              <a:t>7 </a:t>
            </a:r>
            <a:r>
              <a:rPr lang="en-US" sz="3600" b="1" dirty="0" smtClean="0">
                <a:solidFill>
                  <a:srgbClr val="FF0000"/>
                </a:solidFill>
                <a:latin typeface="Agency FB" pitchFamily="34" charset="0"/>
                <a:cs typeface="+mn-cs"/>
              </a:rPr>
              <a:t>P’s</a:t>
            </a:r>
            <a:endParaRPr lang="en-US" sz="3600" b="1" dirty="0" smtClean="0">
              <a:solidFill>
                <a:srgbClr val="FF0000"/>
              </a:solidFill>
              <a:latin typeface="Agency FB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i="1" dirty="0">
                <a:latin typeface="Agency FB" panose="020B0503020202020204" pitchFamily="34" charset="0"/>
              </a:rPr>
              <a:t>Het ‘recept’ dat bepaalt of een product succes heeft of niet.</a:t>
            </a:r>
            <a:endParaRPr lang="en-US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gency FB" pitchFamily="34" charset="0"/>
              <a:cs typeface="+mn-cs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 rotWithShape="1">
          <a:blip r:embed="rId2"/>
          <a:srcRect l="22736" t="64958" r="27306"/>
          <a:stretch/>
        </p:blipFill>
        <p:spPr>
          <a:xfrm>
            <a:off x="2481290" y="4855564"/>
            <a:ext cx="1969478" cy="1175061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391" y="4207404"/>
            <a:ext cx="2446116" cy="244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9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Herhaling periode 1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304" y="2213328"/>
            <a:ext cx="1414640" cy="1258478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/>
          <a:srcRect t="20385"/>
          <a:stretch/>
        </p:blipFill>
        <p:spPr>
          <a:xfrm>
            <a:off x="3192281" y="3471806"/>
            <a:ext cx="6625862" cy="2326493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6641" y="2136531"/>
            <a:ext cx="1368709" cy="11666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8200" y="1586251"/>
            <a:ext cx="49910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Promotie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 /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Communicatie</a:t>
            </a:r>
            <a:endParaRPr lang="en-US" sz="3600" b="1" dirty="0" smtClean="0">
              <a:solidFill>
                <a:srgbClr val="FF0000"/>
              </a:solidFill>
              <a:latin typeface="Agency FB" pitchFamily="34" charset="0"/>
              <a:cs typeface="+mn-cs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5"/>
          <a:srcRect l="29954" t="64132" r="33115" b="1347"/>
          <a:stretch/>
        </p:blipFill>
        <p:spPr>
          <a:xfrm>
            <a:off x="10096019" y="197067"/>
            <a:ext cx="1747220" cy="13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94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Herhaling periode 1</a:t>
            </a:r>
            <a:endParaRPr lang="nl-NL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1586251"/>
            <a:ext cx="49910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Promotie / Communicatie</a:t>
            </a:r>
            <a:endParaRPr lang="nl-NL" sz="3600" b="1" dirty="0" smtClean="0">
              <a:solidFill>
                <a:srgbClr val="FF0000"/>
              </a:solidFill>
              <a:latin typeface="Agency FB" pitchFamily="34" charset="0"/>
              <a:cs typeface="+mn-cs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2"/>
          <a:srcRect l="29954" t="64132" r="33115" b="1347"/>
          <a:stretch/>
        </p:blipFill>
        <p:spPr>
          <a:xfrm>
            <a:off x="10096019" y="197067"/>
            <a:ext cx="1747220" cy="138918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081" y="2232582"/>
            <a:ext cx="4087837" cy="349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36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>
                <a:solidFill>
                  <a:srgbClr val="FF0000"/>
                </a:solidFill>
              </a:rPr>
              <a:t>Oude marketingmix </a:t>
            </a:r>
            <a:r>
              <a:rPr lang="nl-NL" dirty="0" smtClean="0"/>
              <a:t>– </a:t>
            </a:r>
            <a:r>
              <a:rPr lang="nl-NL" b="1" dirty="0" smtClean="0">
                <a:solidFill>
                  <a:srgbClr val="00B050"/>
                </a:solidFill>
              </a:rPr>
              <a:t>Nieuw marketingmix</a:t>
            </a:r>
            <a:endParaRPr lang="nl-NL" b="1" dirty="0">
              <a:solidFill>
                <a:srgbClr val="00B050"/>
              </a:solidFill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743381" y="1264436"/>
            <a:ext cx="1006736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nl-NL" sz="1600" b="1" dirty="0" smtClean="0">
              <a:latin typeface="+mn-lt"/>
            </a:endParaRPr>
          </a:p>
          <a:p>
            <a:endParaRPr lang="nl-NL" sz="4000" b="1" dirty="0" smtClean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endParaRPr lang="nl-NL" sz="4000" b="1" dirty="0" smtClean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endParaRPr lang="nl-NL" sz="2000" i="1" dirty="0" smtClean="0">
              <a:latin typeface="+mn-lt"/>
            </a:endParaRPr>
          </a:p>
          <a:p>
            <a:endParaRPr lang="nl-NL" sz="2000" i="1" dirty="0" smtClean="0">
              <a:latin typeface="+mn-lt"/>
            </a:endParaRPr>
          </a:p>
          <a:p>
            <a:endParaRPr lang="nl-NL" sz="2000" dirty="0" smtClean="0">
              <a:latin typeface="+mn-lt"/>
            </a:endParaRPr>
          </a:p>
          <a:p>
            <a:endParaRPr lang="nl-NL" sz="2000" dirty="0" smtClean="0">
              <a:latin typeface="+mn-lt"/>
            </a:endParaRPr>
          </a:p>
        </p:txBody>
      </p:sp>
      <p:grpSp>
        <p:nvGrpSpPr>
          <p:cNvPr id="8" name="Groep 7"/>
          <p:cNvGrpSpPr/>
          <p:nvPr/>
        </p:nvGrpSpPr>
        <p:grpSpPr>
          <a:xfrm>
            <a:off x="1600201" y="1695852"/>
            <a:ext cx="9401174" cy="1587500"/>
            <a:chOff x="1428751" y="1222375"/>
            <a:chExt cx="9401174" cy="1587500"/>
          </a:xfrm>
        </p:grpSpPr>
        <p:grpSp>
          <p:nvGrpSpPr>
            <p:cNvPr id="9" name="Groep 8"/>
            <p:cNvGrpSpPr/>
            <p:nvPr/>
          </p:nvGrpSpPr>
          <p:grpSpPr>
            <a:xfrm>
              <a:off x="4819651" y="1409700"/>
              <a:ext cx="6010274" cy="1400175"/>
              <a:chOff x="5254172" y="1295400"/>
              <a:chExt cx="4876796" cy="1219655"/>
            </a:xfrm>
          </p:grpSpPr>
          <p:pic>
            <p:nvPicPr>
              <p:cNvPr id="11" name="Picture 4" descr="Afbeeldingsresultaat voor 4 p's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018"/>
              <a:stretch/>
            </p:blipFill>
            <p:spPr bwMode="auto">
              <a:xfrm>
                <a:off x="5254172" y="1295856"/>
                <a:ext cx="2438398" cy="1218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4" descr="Afbeeldingsresultaat voor 4 p's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982"/>
              <a:stretch/>
            </p:blipFill>
            <p:spPr bwMode="auto">
              <a:xfrm>
                <a:off x="7692570" y="1295400"/>
                <a:ext cx="2438398" cy="12196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Titel 1"/>
            <p:cNvSpPr txBox="1">
              <a:spLocks/>
            </p:cNvSpPr>
            <p:nvPr/>
          </p:nvSpPr>
          <p:spPr bwMode="auto">
            <a:xfrm>
              <a:off x="1428751" y="1222375"/>
              <a:ext cx="3390900" cy="1325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ctr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/>
                </a:defRPr>
              </a:lvl2pPr>
              <a:lvl3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/>
                </a:defRPr>
              </a:lvl3pPr>
              <a:lvl4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/>
                </a:defRPr>
              </a:lvl4pPr>
              <a:lvl5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/>
                </a:defRPr>
              </a:lvl5pPr>
              <a:lvl6pPr marL="4572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/>
                </a:defRPr>
              </a:lvl6pPr>
              <a:lvl7pPr marL="9144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/>
                </a:defRPr>
              </a:lvl7pPr>
              <a:lvl8pPr marL="13716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/>
                </a:defRPr>
              </a:lvl8pPr>
              <a:lvl9pPr marL="18288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/>
                </a:defRPr>
              </a:lvl9pPr>
            </a:lstStyle>
            <a:p>
              <a:pPr algn="l"/>
              <a:r>
                <a:rPr lang="nl-NL" sz="5400" b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De 4 P’s</a:t>
              </a:r>
              <a:endParaRPr lang="nl-NL" sz="5400" b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2" descr="Afbeeldingsresultaat voor 4 c'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97293"/>
            <a:ext cx="10163175" cy="153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ep 13"/>
          <p:cNvGrpSpPr/>
          <p:nvPr/>
        </p:nvGrpSpPr>
        <p:grpSpPr>
          <a:xfrm>
            <a:off x="1600201" y="1695329"/>
            <a:ext cx="9401174" cy="1587500"/>
            <a:chOff x="1428751" y="1222375"/>
            <a:chExt cx="9401174" cy="1587500"/>
          </a:xfrm>
        </p:grpSpPr>
        <p:grpSp>
          <p:nvGrpSpPr>
            <p:cNvPr id="15" name="Groep 14"/>
            <p:cNvGrpSpPr/>
            <p:nvPr/>
          </p:nvGrpSpPr>
          <p:grpSpPr>
            <a:xfrm>
              <a:off x="4819651" y="1409700"/>
              <a:ext cx="6010274" cy="1400175"/>
              <a:chOff x="5254172" y="1295400"/>
              <a:chExt cx="4876796" cy="1219655"/>
            </a:xfrm>
          </p:grpSpPr>
          <p:pic>
            <p:nvPicPr>
              <p:cNvPr id="17" name="Picture 4" descr="Afbeeldingsresultaat voor 4 p's"/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018"/>
              <a:stretch/>
            </p:blipFill>
            <p:spPr bwMode="auto">
              <a:xfrm>
                <a:off x="5254172" y="1295856"/>
                <a:ext cx="2438398" cy="1218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4" descr="Afbeeldingsresultaat voor 4 p's"/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982"/>
              <a:stretch/>
            </p:blipFill>
            <p:spPr bwMode="auto">
              <a:xfrm>
                <a:off x="7692570" y="1295400"/>
                <a:ext cx="2438398" cy="12196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6" name="Titel 1"/>
            <p:cNvSpPr txBox="1">
              <a:spLocks/>
            </p:cNvSpPr>
            <p:nvPr/>
          </p:nvSpPr>
          <p:spPr bwMode="auto">
            <a:xfrm>
              <a:off x="1428751" y="1222375"/>
              <a:ext cx="3390900" cy="1325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ctr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/>
                </a:defRPr>
              </a:lvl2pPr>
              <a:lvl3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/>
                </a:defRPr>
              </a:lvl3pPr>
              <a:lvl4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/>
                </a:defRPr>
              </a:lvl4pPr>
              <a:lvl5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/>
                </a:defRPr>
              </a:lvl5pPr>
              <a:lvl6pPr marL="4572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/>
                </a:defRPr>
              </a:lvl6pPr>
              <a:lvl7pPr marL="9144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/>
                </a:defRPr>
              </a:lvl7pPr>
              <a:lvl8pPr marL="13716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/>
                </a:defRPr>
              </a:lvl8pPr>
              <a:lvl9pPr marL="18288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/>
                </a:defRPr>
              </a:lvl9pPr>
            </a:lstStyle>
            <a:p>
              <a:pPr algn="l"/>
              <a:r>
                <a:rPr lang="nl-NL" sz="5400" b="1" dirty="0" smtClean="0">
                  <a:solidFill>
                    <a:srgbClr val="FF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De 4 P’s</a:t>
              </a:r>
              <a:endParaRPr lang="nl-NL" sz="54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Titel 1"/>
          <p:cNvSpPr txBox="1">
            <a:spLocks/>
          </p:cNvSpPr>
          <p:nvPr/>
        </p:nvSpPr>
        <p:spPr bwMode="auto">
          <a:xfrm>
            <a:off x="1600201" y="4065203"/>
            <a:ext cx="3390900" cy="13255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l"/>
            <a:r>
              <a:rPr lang="nl-NL" sz="5400" b="1" dirty="0" smtClean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 4 </a:t>
            </a:r>
            <a:r>
              <a:rPr lang="nl-NL" sz="5400" b="1" dirty="0" smtClean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C’s</a:t>
            </a:r>
            <a:endParaRPr lang="nl-NL" sz="5400" b="1" dirty="0">
              <a:solidFill>
                <a:srgbClr val="00B05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3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B050"/>
                </a:solidFill>
              </a:rPr>
              <a:t>Nieuw marketingmix</a:t>
            </a:r>
            <a:endParaRPr lang="nl-NL" b="1" dirty="0">
              <a:solidFill>
                <a:srgbClr val="00B050"/>
              </a:solidFill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769758" y="1246852"/>
            <a:ext cx="1006736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nl-NL" sz="1600" b="1" dirty="0" smtClean="0">
              <a:latin typeface="+mn-lt"/>
            </a:endParaRPr>
          </a:p>
          <a:p>
            <a:endParaRPr lang="nl-NL" sz="4000" b="1" dirty="0" smtClean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endParaRPr lang="nl-NL" sz="4000" b="1" dirty="0" smtClean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endParaRPr lang="nl-NL" sz="2000" i="1" dirty="0" smtClean="0">
              <a:latin typeface="+mn-lt"/>
            </a:endParaRPr>
          </a:p>
          <a:p>
            <a:endParaRPr lang="nl-NL" sz="2000" i="1" dirty="0" smtClean="0">
              <a:latin typeface="+mn-lt"/>
            </a:endParaRPr>
          </a:p>
          <a:p>
            <a:endParaRPr lang="nl-NL" sz="2000" dirty="0" smtClean="0">
              <a:latin typeface="+mn-lt"/>
            </a:endParaRPr>
          </a:p>
          <a:p>
            <a:endParaRPr lang="nl-NL" sz="2000" dirty="0" smtClean="0">
              <a:latin typeface="+mn-lt"/>
            </a:endParaRPr>
          </a:p>
        </p:txBody>
      </p:sp>
      <p:pic>
        <p:nvPicPr>
          <p:cNvPr id="20" name="Picture 2" descr="4c model marketingmix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099" y="1323516"/>
            <a:ext cx="6670327" cy="282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4c model marketingmi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68"/>
          <a:stretch/>
        </p:blipFill>
        <p:spPr bwMode="auto">
          <a:xfrm>
            <a:off x="3086099" y="1323516"/>
            <a:ext cx="1676401" cy="282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371998" y="4422503"/>
            <a:ext cx="5275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>
                <a:solidFill>
                  <a:srgbClr val="4D4D4D"/>
                </a:solidFill>
                <a:latin typeface="Open Sans"/>
              </a:rPr>
              <a:t>Welk </a:t>
            </a:r>
            <a:r>
              <a:rPr lang="nl-NL" dirty="0">
                <a:solidFill>
                  <a:srgbClr val="4D4D4D"/>
                </a:solidFill>
                <a:latin typeface="Open Sans"/>
              </a:rPr>
              <a:t>probleem lost het product op voor de klant ? 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991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B050"/>
                </a:solidFill>
              </a:rPr>
              <a:t>Nieuw marketingmix</a:t>
            </a:r>
            <a:endParaRPr lang="nl-NL" b="1" dirty="0">
              <a:solidFill>
                <a:srgbClr val="00B050"/>
              </a:solidFill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769758" y="1246852"/>
            <a:ext cx="1006736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nl-NL" sz="1600" b="1" dirty="0" smtClean="0">
              <a:latin typeface="+mn-lt"/>
            </a:endParaRPr>
          </a:p>
          <a:p>
            <a:endParaRPr lang="nl-NL" sz="4000" b="1" dirty="0" smtClean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endParaRPr lang="nl-NL" sz="4000" b="1" dirty="0" smtClean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endParaRPr lang="nl-NL" sz="2000" i="1" dirty="0" smtClean="0">
              <a:latin typeface="+mn-lt"/>
            </a:endParaRPr>
          </a:p>
          <a:p>
            <a:endParaRPr lang="nl-NL" sz="2000" i="1" dirty="0" smtClean="0">
              <a:latin typeface="+mn-lt"/>
            </a:endParaRPr>
          </a:p>
          <a:p>
            <a:endParaRPr lang="nl-NL" sz="2000" dirty="0" smtClean="0">
              <a:latin typeface="+mn-lt"/>
            </a:endParaRPr>
          </a:p>
          <a:p>
            <a:endParaRPr lang="nl-NL" sz="2000" dirty="0" smtClean="0">
              <a:latin typeface="+mn-lt"/>
            </a:endParaRPr>
          </a:p>
        </p:txBody>
      </p:sp>
      <p:pic>
        <p:nvPicPr>
          <p:cNvPr id="20" name="Picture 2" descr="4c model marketingmix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099" y="1323516"/>
            <a:ext cx="6670327" cy="282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3210631" y="4560014"/>
            <a:ext cx="3091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>
                <a:solidFill>
                  <a:srgbClr val="4D4D4D"/>
                </a:solidFill>
                <a:latin typeface="Open Sans"/>
              </a:rPr>
              <a:t>Welk prijs ervaart de klant?</a:t>
            </a:r>
            <a:r>
              <a:rPr lang="nl-NL" dirty="0">
                <a:solidFill>
                  <a:srgbClr val="4D4D4D"/>
                </a:solidFill>
                <a:latin typeface="Open Sans"/>
              </a:rPr>
              <a:t> </a:t>
            </a:r>
            <a:endParaRPr lang="nl-NL" dirty="0"/>
          </a:p>
        </p:txBody>
      </p:sp>
      <p:pic>
        <p:nvPicPr>
          <p:cNvPr id="7" name="Picture 2" descr="4c model marketingmi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9" t="23966" r="49691"/>
          <a:stretch/>
        </p:blipFill>
        <p:spPr bwMode="auto">
          <a:xfrm>
            <a:off x="4724347" y="2030557"/>
            <a:ext cx="1696915" cy="215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12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0" ma:contentTypeDescription="Een nieuw document maken." ma:contentTypeScope="" ma:versionID="d642efe41fcea88d5f514d462b90a26a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5a1ffd1461ecf3d7dc907e04825cc141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22DE39-D7C5-45A5-A67C-3D77F77A5B51}">
  <ds:schemaRefs>
    <ds:schemaRef ds:uri="http://schemas.openxmlformats.org/package/2006/metadata/core-properties"/>
    <ds:schemaRef ds:uri="http://schemas.microsoft.com/office/2006/metadata/properties"/>
    <ds:schemaRef ds:uri="47a28104-336f-447d-946e-e305ac2bcd47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34354c1b-6b8c-435b-ad50-990538c19557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4ADE3B4-75C5-4E4E-93B7-6035C4E908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59EB22-B09E-4B40-88AC-C95950B97E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2281</TotalTime>
  <Words>234</Words>
  <Application>Microsoft Office PowerPoint</Application>
  <PresentationFormat>Breedbeeld</PresentationFormat>
  <Paragraphs>83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9" baseType="lpstr">
      <vt:lpstr>Agency FB</vt:lpstr>
      <vt:lpstr>Arial</vt:lpstr>
      <vt:lpstr>Arial Narrow</vt:lpstr>
      <vt:lpstr>Calibri</vt:lpstr>
      <vt:lpstr>Calibri Light</vt:lpstr>
      <vt:lpstr>Open Sans</vt:lpstr>
      <vt:lpstr>Thema1</vt:lpstr>
      <vt:lpstr>De 4 C’s verwerken</vt:lpstr>
      <vt:lpstr>Herhaling periode 1</vt:lpstr>
      <vt:lpstr>Herhaling periode 1</vt:lpstr>
      <vt:lpstr>Herhaling periode 1</vt:lpstr>
      <vt:lpstr>Herhaling periode 1</vt:lpstr>
      <vt:lpstr>Herhaling periode 1</vt:lpstr>
      <vt:lpstr>Oude marketingmix – Nieuw marketingmix</vt:lpstr>
      <vt:lpstr>Nieuw marketingmix</vt:lpstr>
      <vt:lpstr>Nieuw marketingmix</vt:lpstr>
      <vt:lpstr>Nieuw marketingmix</vt:lpstr>
      <vt:lpstr>Nieuw marketingmix</vt:lpstr>
      <vt:lpstr>Nieuw marketingmix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45</cp:revision>
  <dcterms:created xsi:type="dcterms:W3CDTF">2017-09-05T13:31:36Z</dcterms:created>
  <dcterms:modified xsi:type="dcterms:W3CDTF">2019-11-22T09:25:19Z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